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84" r:id="rId4"/>
    <p:sldId id="277" r:id="rId5"/>
    <p:sldId id="278" r:id="rId6"/>
    <p:sldId id="279" r:id="rId7"/>
    <p:sldId id="280" r:id="rId8"/>
    <p:sldId id="281" r:id="rId9"/>
    <p:sldId id="290" r:id="rId10"/>
    <p:sldId id="282" r:id="rId11"/>
    <p:sldId id="283" r:id="rId12"/>
    <p:sldId id="291" r:id="rId13"/>
    <p:sldId id="286" r:id="rId14"/>
    <p:sldId id="287" r:id="rId15"/>
    <p:sldId id="288" r:id="rId16"/>
    <p:sldId id="289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003"/>
    <a:srgbClr val="4E1A1A"/>
    <a:srgbClr val="663300"/>
    <a:srgbClr val="E6E6E6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761" autoAdjust="0"/>
  </p:normalViewPr>
  <p:slideViewPr>
    <p:cSldViewPr snapToGrid="0">
      <p:cViewPr varScale="1">
        <p:scale>
          <a:sx n="86" d="100"/>
          <a:sy n="86" d="100"/>
        </p:scale>
        <p:origin x="14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A1C0E-578D-4D40-8A5C-31DC3D903BF6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BDDFE-761E-425B-A4D8-EFDE7CCA73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670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안녕하세요 </a:t>
            </a:r>
            <a:r>
              <a:rPr lang="en-US" altLang="ko-KR" dirty="0"/>
              <a:t>\</a:t>
            </a:r>
          </a:p>
          <a:p>
            <a:r>
              <a:rPr lang="ko-KR" altLang="en-US" dirty="0"/>
              <a:t>오늘은 </a:t>
            </a:r>
            <a:r>
              <a:rPr lang="ko-KR" altLang="en-US" dirty="0" err="1"/>
              <a:t>카카오모먼트</a:t>
            </a:r>
            <a:r>
              <a:rPr lang="ko-KR" altLang="en-US" dirty="0"/>
              <a:t> 광고를 어떻게 하면 효율적으로 집행하는 건지 그 방법에 대해 말씀드리려고 하는데요 </a:t>
            </a:r>
            <a:r>
              <a:rPr lang="en-US" altLang="ko-KR" dirty="0"/>
              <a:t>!</a:t>
            </a:r>
          </a:p>
          <a:p>
            <a:r>
              <a:rPr lang="ko-KR" altLang="en-US" dirty="0"/>
              <a:t>사실 요즘 카카오톡을 </a:t>
            </a:r>
            <a:r>
              <a:rPr lang="ko-KR" altLang="en-US" dirty="0" err="1"/>
              <a:t>안쓰는</a:t>
            </a:r>
            <a:r>
              <a:rPr lang="ko-KR" altLang="en-US" dirty="0"/>
              <a:t> 사람을 찾기가 </a:t>
            </a:r>
            <a:r>
              <a:rPr lang="ko-KR" altLang="en-US" dirty="0" err="1"/>
              <a:t>힘들정도로</a:t>
            </a:r>
            <a:r>
              <a:rPr lang="ko-KR" altLang="en-US" dirty="0"/>
              <a:t> 카카오는 </a:t>
            </a:r>
            <a:r>
              <a:rPr lang="en-US" altLang="ko-KR" dirty="0"/>
              <a:t>2020</a:t>
            </a:r>
            <a:r>
              <a:rPr lang="ko-KR" altLang="en-US" dirty="0"/>
              <a:t>년도 이후로 네이버를 뛰어넘는 엄청난 이용자 수를 자랑하고 있는데요</a:t>
            </a:r>
            <a:endParaRPr lang="en-US" altLang="ko-KR" dirty="0"/>
          </a:p>
          <a:p>
            <a:r>
              <a:rPr lang="ko-KR" altLang="en-US" dirty="0"/>
              <a:t>하지만 이렇게 다량의 이용자 수를 보유하고 있는 플랫폼임에도 불구하고 성과를 못보시는 분들이 많더라구요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그래서 오늘은 나는 솔직히 </a:t>
            </a:r>
            <a:r>
              <a:rPr lang="ko-KR" altLang="en-US" dirty="0" err="1"/>
              <a:t>카카오모먼트</a:t>
            </a:r>
            <a:r>
              <a:rPr lang="ko-KR" altLang="en-US" dirty="0"/>
              <a:t> 광고가 효과가 있는지 잘 모르겠다 </a:t>
            </a:r>
            <a:r>
              <a:rPr lang="en-US" altLang="ko-KR" dirty="0"/>
              <a:t>! </a:t>
            </a:r>
            <a:r>
              <a:rPr lang="ko-KR" altLang="en-US" dirty="0"/>
              <a:t>하시는 분들 </a:t>
            </a:r>
            <a:r>
              <a:rPr lang="en-US" altLang="ko-KR" dirty="0"/>
              <a:t>! </a:t>
            </a:r>
            <a:r>
              <a:rPr lang="ko-KR" altLang="en-US" dirty="0" err="1"/>
              <a:t>카카오모먼트랑</a:t>
            </a:r>
            <a:r>
              <a:rPr lang="ko-KR" altLang="en-US" dirty="0"/>
              <a:t> 별로 친하지 않으신 그런 분들을 위해</a:t>
            </a:r>
            <a:endParaRPr lang="en-US" altLang="ko-KR" dirty="0"/>
          </a:p>
          <a:p>
            <a:r>
              <a:rPr lang="ko-KR" altLang="en-US" dirty="0"/>
              <a:t>이 </a:t>
            </a:r>
            <a:r>
              <a:rPr lang="ko-KR" altLang="en-US" dirty="0" err="1"/>
              <a:t>카카오모먼트</a:t>
            </a:r>
            <a:r>
              <a:rPr lang="ko-KR" altLang="en-US" dirty="0"/>
              <a:t> 광고로 성과 뽑아내는 법에 대해 알려드리려고 합니다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영상을 시청하시는 분들은 내가 </a:t>
            </a:r>
            <a:r>
              <a:rPr lang="ko-KR" altLang="en-US" dirty="0" err="1"/>
              <a:t>카카오모먼트</a:t>
            </a:r>
            <a:r>
              <a:rPr lang="ko-KR" altLang="en-US" dirty="0"/>
              <a:t> 광고를 </a:t>
            </a:r>
            <a:r>
              <a:rPr lang="ko-KR" altLang="en-US" dirty="0" err="1"/>
              <a:t>진행할때</a:t>
            </a:r>
            <a:r>
              <a:rPr lang="ko-KR" altLang="en-US" dirty="0"/>
              <a:t>  이런 부분들까지 </a:t>
            </a:r>
            <a:r>
              <a:rPr lang="ko-KR" altLang="en-US" dirty="0" err="1"/>
              <a:t>신경썼었나</a:t>
            </a:r>
            <a:r>
              <a:rPr lang="ko-KR" altLang="en-US" dirty="0"/>
              <a:t> 체크하시면서 편하게 </a:t>
            </a:r>
            <a:r>
              <a:rPr lang="ko-KR" altLang="en-US" dirty="0" err="1"/>
              <a:t>들어주시면</a:t>
            </a:r>
            <a:r>
              <a:rPr lang="ko-KR" altLang="en-US" dirty="0"/>
              <a:t> 감사하겠습니다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9372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광고를 클릭한 이후에 보여지는 세부요소로 랜딩페이지를 빼놓을 수 없는데요</a:t>
            </a:r>
            <a:endParaRPr lang="en-US" altLang="ko-KR" b="1" dirty="0"/>
          </a:p>
          <a:p>
            <a:pPr marL="0" indent="0" fontAlgn="base">
              <a:buNone/>
            </a:pPr>
            <a:r>
              <a:rPr lang="ko-KR" altLang="en-US" b="1" dirty="0"/>
              <a:t>랜딩페이지의 경우</a:t>
            </a:r>
            <a:r>
              <a:rPr lang="en-US" altLang="ko-KR" b="1" dirty="0"/>
              <a:t>, </a:t>
            </a:r>
            <a:r>
              <a:rPr lang="ko-KR" altLang="en-US" dirty="0"/>
              <a:t>광고 소재 및 타겟을 동일하게 설정했을 시에 강조 내용</a:t>
            </a:r>
            <a:r>
              <a:rPr lang="en-US" altLang="ko-KR" dirty="0"/>
              <a:t>, </a:t>
            </a:r>
            <a:r>
              <a:rPr lang="ko-KR" altLang="en-US" dirty="0"/>
              <a:t>형태</a:t>
            </a:r>
            <a:r>
              <a:rPr lang="en-US" altLang="ko-KR" dirty="0"/>
              <a:t>,  </a:t>
            </a:r>
            <a:r>
              <a:rPr lang="ko-KR" altLang="en-US" dirty="0"/>
              <a:t>페이지 디자인 등의 세부요소를 다르게 한</a:t>
            </a:r>
          </a:p>
          <a:p>
            <a:pPr marL="0" indent="0" fontAlgn="base">
              <a:buNone/>
            </a:pPr>
            <a:r>
              <a:rPr lang="ko-KR" altLang="en-US" dirty="0"/>
              <a:t>두 개의 랜딩 페이지로 </a:t>
            </a:r>
            <a:r>
              <a:rPr lang="en-US" altLang="ko-KR" dirty="0"/>
              <a:t>A/B </a:t>
            </a:r>
            <a:r>
              <a:rPr lang="ko-KR" altLang="en-US" dirty="0"/>
              <a:t>테스트를 진행하였을 시 어떤 형태의 랜딩페이지에서 광고의 효율이 더 높았는지</a:t>
            </a:r>
            <a:r>
              <a:rPr lang="en-US" altLang="ko-KR" dirty="0"/>
              <a:t>,</a:t>
            </a:r>
          </a:p>
          <a:p>
            <a:pPr marL="0" indent="0" fontAlgn="base">
              <a:buNone/>
            </a:pPr>
            <a:r>
              <a:rPr lang="ko-KR" altLang="en-US" dirty="0"/>
              <a:t>소비자들의 반응이 좋았는지 알 수 있습니다</a:t>
            </a:r>
            <a:r>
              <a:rPr lang="en-US" altLang="ko-KR" dirty="0"/>
              <a:t>. </a:t>
            </a:r>
          </a:p>
          <a:p>
            <a:pPr marL="0" indent="0" fontAlgn="base">
              <a:buNone/>
            </a:pPr>
            <a:r>
              <a:rPr lang="ko-KR" altLang="en-US" dirty="0"/>
              <a:t>따라서 고객이 어떤 내용에 주로 반응을 하는지 지속적으로 파악하여 상세페이지를 꾸준히 관리하시는 것을 </a:t>
            </a:r>
            <a:r>
              <a:rPr lang="ko-KR" altLang="en-US" dirty="0" err="1"/>
              <a:t>추천드립니다</a:t>
            </a:r>
            <a:r>
              <a:rPr lang="ko-KR" altLang="en-US" dirty="0"/>
              <a:t> </a:t>
            </a:r>
            <a:r>
              <a:rPr lang="en-US" altLang="ko-KR" dirty="0"/>
              <a:t>!</a:t>
            </a:r>
            <a:br>
              <a:rPr lang="ko-KR" altLang="en-US" dirty="0"/>
            </a:br>
            <a:endParaRPr lang="ko-KR" altLang="en-US" dirty="0"/>
          </a:p>
          <a:p>
            <a:endParaRPr lang="en-US" altLang="ko-KR" b="1" dirty="0"/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6722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그 다음은 결제 과정입니다 </a:t>
            </a:r>
            <a:endParaRPr lang="en-US" altLang="ko-KR" b="1" dirty="0"/>
          </a:p>
          <a:p>
            <a:pPr marL="0" indent="0" fontAlgn="base">
              <a:buNone/>
            </a:pPr>
            <a:r>
              <a:rPr lang="ko-KR" altLang="en-US" dirty="0"/>
              <a:t>디스플레이 광고의 경우</a:t>
            </a:r>
            <a:r>
              <a:rPr lang="en-US" altLang="ko-KR" dirty="0"/>
              <a:t>, </a:t>
            </a:r>
            <a:r>
              <a:rPr lang="ko-KR" altLang="en-US" dirty="0"/>
              <a:t>보통은 객단가가 낮은 </a:t>
            </a:r>
            <a:r>
              <a:rPr lang="ko-KR" altLang="en-US" dirty="0" err="1"/>
              <a:t>저관여</a:t>
            </a:r>
            <a:r>
              <a:rPr lang="ko-KR" altLang="en-US" dirty="0"/>
              <a:t> 제품들이 주를 이루고 있어</a:t>
            </a:r>
            <a:r>
              <a:rPr lang="en-US" altLang="ko-KR" dirty="0"/>
              <a:t>, </a:t>
            </a:r>
            <a:r>
              <a:rPr lang="ko-KR" altLang="en-US" dirty="0"/>
              <a:t>대부분 광고를 보다가 충동구매로 인해 전환이 일어나는 경우가 </a:t>
            </a:r>
          </a:p>
          <a:p>
            <a:pPr marL="0" indent="0" fontAlgn="base">
              <a:buNone/>
            </a:pPr>
            <a:r>
              <a:rPr lang="ko-KR" altLang="en-US" dirty="0"/>
              <a:t>대다수인데요</a:t>
            </a:r>
            <a:r>
              <a:rPr lang="en-US" altLang="ko-KR" dirty="0"/>
              <a:t>. </a:t>
            </a:r>
            <a:r>
              <a:rPr lang="ko-KR" altLang="en-US" dirty="0"/>
              <a:t>그런데 여기서 회원가입이 </a:t>
            </a:r>
            <a:r>
              <a:rPr lang="ko-KR" altLang="en-US" dirty="0" err="1"/>
              <a:t>필수라던가</a:t>
            </a:r>
            <a:r>
              <a:rPr lang="ko-KR" altLang="en-US" dirty="0"/>
              <a:t> 혹은 회원가입 과정과 결제과정이 쓸데없이 복잡하다면</a:t>
            </a:r>
            <a:r>
              <a:rPr lang="en-US" altLang="ko-KR" dirty="0"/>
              <a:t>, </a:t>
            </a:r>
          </a:p>
          <a:p>
            <a:pPr marL="0" indent="0" fontAlgn="base">
              <a:buNone/>
            </a:pPr>
            <a:r>
              <a:rPr lang="ko-KR" altLang="en-US" dirty="0"/>
              <a:t>소비자들은 혹 해서 </a:t>
            </a:r>
            <a:r>
              <a:rPr lang="ko-KR" altLang="en-US" dirty="0" err="1"/>
              <a:t>들어왔다가도</a:t>
            </a:r>
            <a:r>
              <a:rPr lang="ko-KR" altLang="en-US" dirty="0"/>
              <a:t> 복잡한 다단계 결제과정 도중에 이탈할 확률이 높습니다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ko-KR" altLang="en-US" dirty="0"/>
              <a:t>그래서 간편 회원가입이 가능한 </a:t>
            </a:r>
            <a:r>
              <a:rPr lang="ko-KR" altLang="en-US" b="1" dirty="0" err="1"/>
              <a:t>카카오싱크</a:t>
            </a:r>
            <a:r>
              <a:rPr lang="ko-KR" altLang="en-US" dirty="0" err="1"/>
              <a:t>등을</a:t>
            </a:r>
            <a:r>
              <a:rPr lang="ko-KR" altLang="en-US" dirty="0"/>
              <a:t> 통해 활용하면 광고 성과를 개선할 수 있습니다</a:t>
            </a:r>
            <a:r>
              <a:rPr lang="en-US" altLang="ko-KR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433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그리고 </a:t>
            </a:r>
            <a:r>
              <a:rPr lang="ko-KR" altLang="en-US" b="1" dirty="0" err="1"/>
              <a:t>카카오모먼트</a:t>
            </a:r>
            <a:r>
              <a:rPr lang="ko-KR" altLang="en-US" b="1" dirty="0"/>
              <a:t> 성과 높이는 법 셋 </a:t>
            </a:r>
            <a:endParaRPr lang="en-US" altLang="ko-KR" b="1" dirty="0"/>
          </a:p>
          <a:p>
            <a:r>
              <a:rPr lang="ko-KR" altLang="en-US" b="1" dirty="0"/>
              <a:t>바로 광고 </a:t>
            </a:r>
            <a:r>
              <a:rPr lang="ko-KR" altLang="en-US" b="1" dirty="0" err="1"/>
              <a:t>셋팅적인</a:t>
            </a:r>
            <a:r>
              <a:rPr lang="ko-KR" altLang="en-US" b="1" dirty="0"/>
              <a:t> 부분입니다</a:t>
            </a:r>
            <a:r>
              <a:rPr lang="en-US" altLang="ko-KR" b="1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465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광고 </a:t>
            </a:r>
            <a:r>
              <a:rPr lang="ko-KR" altLang="en-US" b="1" dirty="0" err="1"/>
              <a:t>셋팅시</a:t>
            </a:r>
            <a:r>
              <a:rPr lang="ko-KR" altLang="en-US" b="1" dirty="0"/>
              <a:t> 우선은 적절한 광고 목표 선택은 필수인데요</a:t>
            </a:r>
            <a:endParaRPr lang="en-US" altLang="ko-KR" b="1" dirty="0"/>
          </a:p>
          <a:p>
            <a:pPr marL="0" indent="0" fontAlgn="base">
              <a:buNone/>
            </a:pPr>
            <a:r>
              <a:rPr lang="ko-KR" altLang="en-US" dirty="0"/>
              <a:t>브랜딩이나 </a:t>
            </a:r>
            <a:r>
              <a:rPr lang="ko-KR" altLang="en-US" dirty="0" err="1"/>
              <a:t>노출량을</a:t>
            </a:r>
            <a:r>
              <a:rPr lang="ko-KR" altLang="en-US" dirty="0"/>
              <a:t> 늘리시는 것이 목적이라면 방문</a:t>
            </a:r>
            <a:r>
              <a:rPr lang="en-US" altLang="ko-KR" dirty="0"/>
              <a:t>, </a:t>
            </a:r>
            <a:r>
              <a:rPr lang="ko-KR" altLang="en-US" dirty="0"/>
              <a:t>도달을</a:t>
            </a:r>
          </a:p>
          <a:p>
            <a:pPr marL="0" indent="0" fontAlgn="base">
              <a:buNone/>
            </a:pPr>
            <a:r>
              <a:rPr lang="ko-KR" altLang="en-US" dirty="0"/>
              <a:t>단순히 상품 판매가 목적이라면 전환을 목표로 선택하여 광고를 진행하시는 것을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291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ko-KR" altLang="en-US" b="1" dirty="0"/>
              <a:t>그리고 타겟 설정은 경우에는 </a:t>
            </a:r>
            <a:r>
              <a:rPr lang="ko-KR" altLang="en-US" dirty="0"/>
              <a:t>동일한 상품을 판매한다고 하더라도</a:t>
            </a:r>
            <a:r>
              <a:rPr lang="en-US" altLang="ko-KR" dirty="0"/>
              <a:t>, </a:t>
            </a:r>
            <a:r>
              <a:rPr lang="ko-KR" altLang="en-US" dirty="0"/>
              <a:t>성별 및 나이에 따라 구매 가능성은 크게 달라지기 때문에</a:t>
            </a:r>
            <a:endParaRPr lang="en-US" altLang="ko-KR" dirty="0"/>
          </a:p>
          <a:p>
            <a:pPr fontAlgn="base"/>
            <a:r>
              <a:rPr lang="ko-KR" altLang="en-US" dirty="0"/>
              <a:t>동일한 소재를 활용하여 타겟을 여러 집단으로 나누어 테스트를 꼭 </a:t>
            </a:r>
            <a:r>
              <a:rPr lang="ko-KR" altLang="en-US" dirty="0" err="1"/>
              <a:t>해보시길</a:t>
            </a:r>
            <a:r>
              <a:rPr lang="ko-KR" altLang="en-US" dirty="0"/>
              <a:t> 바랍니다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만약 테스트 결과 특정 연령대 및 성별에서 높은 결과가 나온다면 해당 타겟에 예산을 집중하여 광고 진행을 </a:t>
            </a:r>
            <a:r>
              <a:rPr lang="ko-KR" altLang="en-US" dirty="0" err="1"/>
              <a:t>권장드립니다</a:t>
            </a:r>
            <a:r>
              <a:rPr lang="en-US" altLang="ko-KR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72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마지막으로 개재지면 </a:t>
            </a:r>
            <a:r>
              <a:rPr lang="ko-KR" altLang="en-US" b="1" dirty="0" err="1"/>
              <a:t>인데요</a:t>
            </a:r>
            <a:endParaRPr lang="en-US" altLang="ko-KR" b="1" dirty="0"/>
          </a:p>
          <a:p>
            <a:pPr fontAlgn="base"/>
            <a:r>
              <a:rPr lang="ko-KR" altLang="en-US" dirty="0"/>
              <a:t>게재지면에 따라 고객이 광고에 반응하는 정도는 크게 달라집니다</a:t>
            </a:r>
            <a:r>
              <a:rPr lang="en-US" altLang="ko-KR" dirty="0"/>
              <a:t>. </a:t>
            </a:r>
          </a:p>
          <a:p>
            <a:pPr fontAlgn="base"/>
            <a:r>
              <a:rPr lang="en-US" altLang="ko-KR" dirty="0"/>
              <a:t>PC, </a:t>
            </a:r>
            <a:r>
              <a:rPr lang="ko-KR" altLang="en-US" dirty="0"/>
              <a:t>모바일</a:t>
            </a:r>
            <a:r>
              <a:rPr lang="en-US" altLang="ko-KR" dirty="0"/>
              <a:t>, </a:t>
            </a:r>
            <a:r>
              <a:rPr lang="ko-KR" altLang="en-US" dirty="0"/>
              <a:t>카카오톡</a:t>
            </a:r>
            <a:r>
              <a:rPr lang="en-US" altLang="ko-KR" dirty="0"/>
              <a:t>, </a:t>
            </a:r>
            <a:r>
              <a:rPr lang="ko-KR" altLang="en-US" dirty="0" err="1"/>
              <a:t>카카오헤어샵이냐에</a:t>
            </a:r>
            <a:r>
              <a:rPr lang="ko-KR" altLang="en-US" dirty="0"/>
              <a:t> 따라서도 달라집니다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그렇기 때문에 예산을 투입하기 전 어떤 지면에서 결과가 높게 나오는지 </a:t>
            </a:r>
            <a:r>
              <a:rPr lang="ko-KR" altLang="en-US"/>
              <a:t>테스트가 꼭 필요합니다</a:t>
            </a:r>
            <a:r>
              <a:rPr lang="en-US" altLang="ko-KR" dirty="0"/>
              <a:t>. </a:t>
            </a:r>
          </a:p>
          <a:p>
            <a:pPr marL="0" indent="0">
              <a:buNone/>
            </a:pPr>
            <a:endParaRPr lang="ko-KR" altLang="en-US" dirty="0"/>
          </a:p>
          <a:p>
            <a:endParaRPr lang="en-US" altLang="ko-KR" b="1" dirty="0"/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7914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이렇게  오늘은 </a:t>
            </a:r>
            <a:r>
              <a:rPr lang="ko-KR" alt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카카오모먼트</a:t>
            </a:r>
            <a:r>
              <a:rPr lang="ko-KR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광고 성과 극대화하는 방법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대해 알아보았는데요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아직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카카오모먼트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광고로 충분한 효율을 뽑아내지 못하신 분들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이번 영상을 통해 많은 도움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되셨길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바라며 영상 여기서 마치겠습니다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이상으로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에이엠피엘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글로벌 광고 컨설팅 본부 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팀 </a:t>
            </a:r>
            <a:r>
              <a:rPr lang="ko-KR" alt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최조원이었습니다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55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 err="1"/>
              <a:t>광고소재인데요</a:t>
            </a:r>
            <a:r>
              <a:rPr lang="en-US" altLang="ko-KR" b="1" dirty="0"/>
              <a:t>. </a:t>
            </a:r>
            <a:r>
              <a:rPr lang="ko-KR" altLang="en-US" b="1" dirty="0"/>
              <a:t>먼저 광고 소재 관련해서 다뤄보자면 정말 여러 부분들이 또 있는데 </a:t>
            </a:r>
            <a:r>
              <a:rPr lang="en-US" altLang="ko-KR" b="1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099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우선 가격적인 부분입니다</a:t>
            </a:r>
            <a:r>
              <a:rPr lang="en-US" altLang="ko-KR" b="1" dirty="0"/>
              <a:t>.</a:t>
            </a:r>
          </a:p>
          <a:p>
            <a:r>
              <a:rPr lang="ko-KR" altLang="en-US" dirty="0"/>
              <a:t>먼저 가격은</a:t>
            </a:r>
            <a:r>
              <a:rPr lang="en-US" altLang="ko-KR" dirty="0"/>
              <a:t>, </a:t>
            </a:r>
            <a:r>
              <a:rPr lang="ko-KR" altLang="en-US" dirty="0"/>
              <a:t>고객을 설득하기에 가장 대중적인 요소 중 하나인데요 </a:t>
            </a:r>
            <a:r>
              <a:rPr lang="en-US" altLang="ko-KR" dirty="0"/>
              <a:t>,</a:t>
            </a:r>
          </a:p>
          <a:p>
            <a:r>
              <a:rPr lang="ko-KR" altLang="en-US" b="1" dirty="0"/>
              <a:t>보이시는 이 광고처럼 </a:t>
            </a:r>
            <a:r>
              <a:rPr lang="ko-KR" altLang="en-US" b="1" dirty="0" err="1"/>
              <a:t>몇퍼센트</a:t>
            </a:r>
            <a:r>
              <a:rPr lang="ko-KR" altLang="en-US" b="1" dirty="0"/>
              <a:t> 할인 시작 </a:t>
            </a:r>
            <a:r>
              <a:rPr lang="en-US" altLang="ko-KR" b="1" dirty="0"/>
              <a:t>! </a:t>
            </a:r>
            <a:r>
              <a:rPr lang="ko-KR" altLang="en-US" b="1" dirty="0"/>
              <a:t>등 할인율이나 금액적인 부분을 강조하여 고객의 니즈를 자극하는 것입니다</a:t>
            </a:r>
            <a:r>
              <a:rPr lang="en-US" altLang="ko-KR" b="1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544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그리고 두번째로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dirty="0"/>
              <a:t>명확한 수치를 강조하여 고객을 설득하는 방법입니다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ko-KR" altLang="en-US" dirty="0"/>
              <a:t>예를 들어 이 광고만 </a:t>
            </a:r>
            <a:r>
              <a:rPr lang="ko-KR" altLang="en-US" dirty="0" err="1"/>
              <a:t>보셔도</a:t>
            </a:r>
            <a:r>
              <a:rPr lang="ko-KR" altLang="en-US" dirty="0"/>
              <a:t> 알 </a:t>
            </a:r>
            <a:r>
              <a:rPr lang="ko-KR" altLang="en-US" dirty="0" err="1"/>
              <a:t>수있듯이</a:t>
            </a:r>
            <a:r>
              <a:rPr lang="ko-KR" altLang="en-US" dirty="0"/>
              <a:t> </a:t>
            </a:r>
            <a:r>
              <a:rPr lang="en-US" altLang="ko-KR" dirty="0"/>
              <a:t>4</a:t>
            </a:r>
            <a:r>
              <a:rPr lang="ko-KR" altLang="en-US" dirty="0" err="1"/>
              <a:t>주라던가</a:t>
            </a:r>
            <a:r>
              <a:rPr lang="ko-KR" altLang="en-US" dirty="0"/>
              <a:t> 잔주름제거</a:t>
            </a:r>
            <a:r>
              <a:rPr lang="en-US" altLang="ko-KR" dirty="0"/>
              <a:t>, </a:t>
            </a:r>
            <a:r>
              <a:rPr lang="ko-KR" altLang="en-US" dirty="0"/>
              <a:t>또는 </a:t>
            </a:r>
            <a:r>
              <a:rPr lang="en-US" altLang="ko-KR" dirty="0"/>
              <a:t>2.7</a:t>
            </a:r>
            <a:r>
              <a:rPr lang="ko-KR" altLang="en-US" dirty="0"/>
              <a:t>배 높은 기능성들 이를 </a:t>
            </a:r>
            <a:r>
              <a:rPr lang="ko-KR" altLang="en-US" dirty="0" err="1"/>
              <a:t>수치화하셔서</a:t>
            </a:r>
            <a:r>
              <a:rPr lang="ko-KR" altLang="en-US" dirty="0"/>
              <a:t> 명확하게 표현하는 것이 </a:t>
            </a:r>
            <a:r>
              <a:rPr lang="ko-KR" altLang="en-US" dirty="0" err="1"/>
              <a:t>소비자들에게더</a:t>
            </a:r>
            <a:r>
              <a:rPr lang="ko-KR" altLang="en-US" dirty="0"/>
              <a:t> </a:t>
            </a:r>
            <a:r>
              <a:rPr lang="ko-KR" altLang="en-US" dirty="0" err="1"/>
              <a:t>와닿을</a:t>
            </a:r>
            <a:r>
              <a:rPr lang="ko-KR" altLang="en-US" dirty="0"/>
              <a:t> 수 있어 좋습니다</a:t>
            </a:r>
            <a:r>
              <a:rPr lang="en-US" altLang="ko-KR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079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세번째는 다양한 </a:t>
            </a:r>
            <a:r>
              <a:rPr lang="ko-KR" altLang="en-US" b="1" dirty="0" err="1"/>
              <a:t>소구방식의</a:t>
            </a:r>
            <a:r>
              <a:rPr lang="ko-KR" altLang="en-US" b="1" dirty="0"/>
              <a:t> 결합인데요</a:t>
            </a:r>
            <a:endParaRPr lang="en-US" altLang="ko-KR" b="1" dirty="0"/>
          </a:p>
          <a:p>
            <a:pPr marL="0" indent="0" fontAlgn="base">
              <a:buNone/>
            </a:pPr>
            <a:r>
              <a:rPr lang="ko-KR" altLang="en-US" dirty="0" err="1"/>
              <a:t>소구</a:t>
            </a:r>
            <a:r>
              <a:rPr lang="ko-KR" altLang="en-US" dirty="0"/>
              <a:t> 방식도 가격이면 가격</a:t>
            </a:r>
            <a:r>
              <a:rPr lang="en-US" altLang="ko-KR" dirty="0"/>
              <a:t>, </a:t>
            </a:r>
            <a:r>
              <a:rPr lang="ko-KR" altLang="en-US" dirty="0"/>
              <a:t>기능성이면 기능성 등 다방면에서의 </a:t>
            </a:r>
            <a:r>
              <a:rPr lang="ko-KR" altLang="en-US" dirty="0" err="1"/>
              <a:t>소구</a:t>
            </a:r>
            <a:r>
              <a:rPr lang="ko-KR" altLang="en-US" dirty="0"/>
              <a:t> 포인트들을 결합시켜 배너를 제작하는 것입니다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en-US" altLang="ko-KR" dirty="0"/>
              <a:t>ex) </a:t>
            </a:r>
            <a:r>
              <a:rPr lang="ko-KR" altLang="en-US" dirty="0"/>
              <a:t>기능</a:t>
            </a:r>
            <a:r>
              <a:rPr lang="en-US" altLang="ko-KR" dirty="0"/>
              <a:t>+</a:t>
            </a:r>
            <a:r>
              <a:rPr lang="ko-KR" altLang="en-US" dirty="0"/>
              <a:t>가격</a:t>
            </a:r>
            <a:r>
              <a:rPr lang="en-US" altLang="ko-KR" dirty="0"/>
              <a:t>/ </a:t>
            </a:r>
            <a:r>
              <a:rPr lang="ko-KR" altLang="en-US" dirty="0"/>
              <a:t>기능</a:t>
            </a:r>
            <a:r>
              <a:rPr lang="en-US" altLang="ko-KR" dirty="0"/>
              <a:t>+</a:t>
            </a:r>
            <a:r>
              <a:rPr lang="ko-KR" altLang="en-US" dirty="0"/>
              <a:t>효과를 보는 최소 기간 등의 </a:t>
            </a:r>
            <a:r>
              <a:rPr lang="ko-KR" altLang="en-US" dirty="0" err="1"/>
              <a:t>소구점들을</a:t>
            </a:r>
            <a:r>
              <a:rPr lang="ko-KR" altLang="en-US" dirty="0"/>
              <a:t> 다양하게 결합시켜 활용하시는 것을 </a:t>
            </a:r>
            <a:r>
              <a:rPr lang="ko-KR" altLang="en-US" dirty="0" err="1"/>
              <a:t>권장드립니다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308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b="1" dirty="0"/>
              <a:t>그 다음은 단어 선택인데</a:t>
            </a:r>
            <a:r>
              <a:rPr lang="en-US" altLang="ko-KR" b="1" dirty="0"/>
              <a:t>, </a:t>
            </a:r>
            <a:r>
              <a:rPr lang="ko-KR" altLang="en-US" dirty="0"/>
              <a:t>광고는 일반 소비자들이 보는 것이므로 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직관적이고 단숨에 알아듣기 쉬운 단어들을 사용해야 좋은 결과를 얻을 가능성이 높습니다</a:t>
            </a:r>
          </a:p>
          <a:p>
            <a:r>
              <a:rPr lang="ko-KR" altLang="en-US" b="1" dirty="0"/>
              <a:t>복잡하고 너무 전문적인 그런 어려운 단어선택은 </a:t>
            </a:r>
            <a:r>
              <a:rPr lang="ko-KR" altLang="en-US" b="1" dirty="0" err="1"/>
              <a:t>금물이라는거</a:t>
            </a:r>
            <a:r>
              <a:rPr lang="ko-KR" altLang="en-US" b="1" dirty="0"/>
              <a:t> </a:t>
            </a:r>
            <a:r>
              <a:rPr lang="en-US" altLang="ko-KR" b="1" dirty="0"/>
              <a:t>! </a:t>
            </a:r>
            <a:r>
              <a:rPr lang="ko-KR" altLang="en-US" b="1" dirty="0"/>
              <a:t>꼭 기억해주세요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5974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/>
              <a:t>또 때로는 공신력 있는 인물을 적극 활용하는 것도 </a:t>
            </a:r>
            <a:r>
              <a:rPr lang="ko-KR" altLang="en-US" b="1" dirty="0" err="1"/>
              <a:t>추천드립니다</a:t>
            </a:r>
            <a:r>
              <a:rPr lang="en-US" altLang="ko-KR" b="1" dirty="0"/>
              <a:t>.</a:t>
            </a:r>
          </a:p>
          <a:p>
            <a:pPr fontAlgn="base"/>
            <a:r>
              <a:rPr lang="ko-KR" altLang="en-US" dirty="0"/>
              <a:t>의사나 연예인과 같은 전문가의 말을 인용하거나</a:t>
            </a:r>
            <a:r>
              <a:rPr lang="en-US" altLang="ko-KR" dirty="0"/>
              <a:t>, </a:t>
            </a:r>
            <a:r>
              <a:rPr lang="ko-KR" altLang="en-US" dirty="0"/>
              <a:t>이미지를 사용하여 고객에서 신뢰를 주는 형태의 </a:t>
            </a:r>
            <a:r>
              <a:rPr lang="ko-KR" altLang="en-US" dirty="0" err="1"/>
              <a:t>소구</a:t>
            </a:r>
            <a:r>
              <a:rPr lang="ko-KR" altLang="en-US" dirty="0"/>
              <a:t> 방식입니다</a:t>
            </a:r>
            <a:r>
              <a:rPr lang="en-US" altLang="ko-KR" dirty="0"/>
              <a:t>.</a:t>
            </a:r>
          </a:p>
          <a:p>
            <a:pPr fontAlgn="base"/>
            <a:r>
              <a:rPr lang="en-US" altLang="ko-KR" dirty="0"/>
              <a:t>ex) </a:t>
            </a:r>
            <a:r>
              <a:rPr lang="ko-KR" altLang="en-US" dirty="0"/>
              <a:t>외에도 연예인</a:t>
            </a:r>
            <a:r>
              <a:rPr lang="en-US" altLang="ko-KR" dirty="0"/>
              <a:t>000</a:t>
            </a:r>
            <a:r>
              <a:rPr lang="ko-KR" altLang="en-US" dirty="0"/>
              <a:t>이 </a:t>
            </a:r>
            <a:r>
              <a:rPr lang="ko-KR" altLang="en-US" dirty="0" err="1"/>
              <a:t>픽한</a:t>
            </a:r>
            <a:r>
              <a:rPr lang="ko-KR" altLang="en-US" dirty="0"/>
              <a:t> 피부 미인 되는 비결</a:t>
            </a:r>
            <a:r>
              <a:rPr lang="en-US" altLang="ko-KR" dirty="0"/>
              <a:t>, </a:t>
            </a:r>
            <a:r>
              <a:rPr lang="ko-KR" altLang="en-US" dirty="0" err="1"/>
              <a:t>저분자콜라겐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/>
              <a:t>연예인 </a:t>
            </a:r>
            <a:r>
              <a:rPr lang="en-US" altLang="ko-KR" dirty="0"/>
              <a:t>00 </a:t>
            </a:r>
            <a:r>
              <a:rPr lang="ko-KR" altLang="en-US" dirty="0" err="1"/>
              <a:t>필수템</a:t>
            </a:r>
            <a:r>
              <a:rPr lang="ko-KR" altLang="en-US" dirty="0"/>
              <a:t> </a:t>
            </a:r>
            <a:r>
              <a:rPr lang="en-US" altLang="ko-KR" dirty="0"/>
              <a:t>, </a:t>
            </a:r>
            <a:r>
              <a:rPr lang="ko-KR" altLang="en-US" dirty="0"/>
              <a:t>종아리 붓기 퇴치 압박스타킹 등 </a:t>
            </a:r>
            <a:endParaRPr lang="en-US" altLang="ko-KR" dirty="0"/>
          </a:p>
          <a:p>
            <a:pPr fontAlgn="base"/>
            <a:r>
              <a:rPr lang="ko-KR" altLang="en-US" dirty="0"/>
              <a:t>인물의 공신력이 높을수록 더 효과를  볼 </a:t>
            </a:r>
            <a:r>
              <a:rPr lang="ko-KR" altLang="en-US" dirty="0" err="1"/>
              <a:t>수있습니다</a:t>
            </a:r>
            <a:r>
              <a:rPr lang="en-US" altLang="ko-KR" dirty="0"/>
              <a:t>.</a:t>
            </a:r>
          </a:p>
          <a:p>
            <a:pPr fontAlgn="base"/>
            <a:endParaRPr lang="ko-KR" altLang="en-US" dirty="0"/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138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ko-KR" altLang="en-US" b="1" dirty="0"/>
              <a:t>마지막으로 변화 입니다</a:t>
            </a:r>
            <a:r>
              <a:rPr lang="en-US" altLang="ko-KR" b="1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fontAlgn="base"/>
            <a:r>
              <a:rPr lang="ko-KR" altLang="en-US" dirty="0"/>
              <a:t>예를 들어 위 두개의 광고처럼 성과가 높게 나오는 특정 광고 소재가 있다면 색상</a:t>
            </a:r>
            <a:r>
              <a:rPr lang="en-US" altLang="ko-KR" dirty="0"/>
              <a:t>,</a:t>
            </a:r>
            <a:r>
              <a:rPr lang="ko-KR" altLang="en-US" dirty="0"/>
              <a:t>모델</a:t>
            </a:r>
            <a:r>
              <a:rPr lang="en-US" altLang="ko-KR" dirty="0"/>
              <a:t>,</a:t>
            </a:r>
            <a:r>
              <a:rPr lang="ko-KR" altLang="en-US" dirty="0"/>
              <a:t>카피</a:t>
            </a:r>
            <a:r>
              <a:rPr lang="en-US" altLang="ko-KR" dirty="0"/>
              <a:t>, </a:t>
            </a:r>
            <a:r>
              <a:rPr lang="ko-KR" altLang="en-US" dirty="0"/>
              <a:t>단어 등 자잘한 요소들에 변화를 </a:t>
            </a:r>
            <a:r>
              <a:rPr lang="ko-KR" altLang="en-US" dirty="0" err="1"/>
              <a:t>주시는걸</a:t>
            </a:r>
            <a:r>
              <a:rPr lang="ko-KR" altLang="en-US" dirty="0"/>
              <a:t>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아예 처음부터 새로운 소재를 또 만드는 것보다 </a:t>
            </a:r>
            <a:r>
              <a:rPr lang="ko-KR" altLang="en-US" b="1" dirty="0"/>
              <a:t>적은 비용과 시간으로 비교적 높은 성과</a:t>
            </a:r>
            <a:r>
              <a:rPr lang="ko-KR" altLang="en-US" dirty="0"/>
              <a:t>를 기대할 수 있습니다 </a:t>
            </a:r>
            <a:r>
              <a:rPr lang="en-US" altLang="ko-KR" dirty="0"/>
              <a:t>!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61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b="1" dirty="0" err="1"/>
              <a:t>여기까지가</a:t>
            </a:r>
            <a:r>
              <a:rPr lang="ko-KR" altLang="en-US" b="1" dirty="0"/>
              <a:t> 광고소재에 관한 부분이었고</a:t>
            </a:r>
            <a:endParaRPr lang="en-US" altLang="ko-KR" b="1" dirty="0"/>
          </a:p>
          <a:p>
            <a:r>
              <a:rPr lang="ko-KR" altLang="en-US" b="1" dirty="0"/>
              <a:t>그 다음 </a:t>
            </a:r>
            <a:r>
              <a:rPr lang="ko-KR" altLang="en-US" b="1" dirty="0" err="1"/>
              <a:t>카카오모먼트</a:t>
            </a:r>
            <a:r>
              <a:rPr lang="ko-KR" altLang="en-US" b="1" dirty="0"/>
              <a:t> 성과 높이는 법 둘 </a:t>
            </a:r>
            <a:r>
              <a:rPr lang="en-US" altLang="ko-KR" b="1" dirty="0"/>
              <a:t>! </a:t>
            </a:r>
            <a:r>
              <a:rPr lang="ko-KR" altLang="en-US" b="1" dirty="0"/>
              <a:t>은 클릭 이후에 세부적인 부분들 관련하여 말씀드리도록 하겠습니다</a:t>
            </a:r>
            <a:r>
              <a:rPr lang="en-US" altLang="ko-KR" b="1" dirty="0"/>
              <a:t>.</a:t>
            </a:r>
          </a:p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DDFE-761E-425B-A4D8-EFDE7CCA739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3553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24792E-E351-42E3-B548-863C57D50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73B8A67-5565-479C-BFAE-CF60FD013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F761A52-060E-4A07-84E0-22B1F924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6CA7AF-09CB-4B2F-BAEA-53BEF611A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634613-6D07-4391-B9F1-45BCC017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3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F0F852-B417-45FF-ACA8-58070845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7AAFF93-BA4D-4271-BB6D-375CF5CC5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555A09-E960-4983-85D5-81F27E50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A70B5A-B176-49DB-B668-427F2BD2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222511-94DC-4343-A029-1AEBAE964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917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608B27B-4FD9-48A6-94DE-0062AA13A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CDF6543-0259-4250-924A-3EBE486F1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2FB355-6597-45C1-A168-58DCE460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23125-1DCC-4125-8680-5B78F82FA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705735-840A-4E45-97A4-57371B1C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0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9E80BE-8443-4F91-B7FF-1F22437C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27B0176-8CE9-41DC-8F81-DE06902D8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969932-0B25-4E5A-ACC5-600298CF9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8D1509-BB3E-4FC9-9168-31C769314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89CE72-9D7C-46EC-B7D7-F3434670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677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85366C-365F-495A-82D9-0E479A6A3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DC3732-08CD-4159-BF69-4523D2A95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085BA2-25F8-4AD1-BE21-290F32F0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0A94E1-37E8-41A0-A4B5-44FC6E9B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9DD32A4-873F-4336-ADAD-FB52FF056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06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29F777-F92C-45D9-96D1-68B5BFA5E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A2A651-11D9-430C-8C84-D9D93F084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1pPr>
            <a:lvl2pPr marL="4572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2pPr>
            <a:lvl3pPr marL="9144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3pPr>
            <a:lvl4pPr marL="13716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4pPr>
            <a:lvl5pPr marL="18288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E8B1170-2270-46A5-8049-D396C165B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1pPr>
            <a:lvl2pPr marL="4572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2pPr>
            <a:lvl3pPr marL="9144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3pPr>
            <a:lvl4pPr marL="13716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4pPr>
            <a:lvl5pPr marL="1828800" indent="0">
              <a:lnSpc>
                <a:spcPct val="150000"/>
              </a:lnSpc>
              <a:buNone/>
              <a:defRPr sz="2000">
                <a:latin typeface="휴먼모음T" panose="02030504000101010101" pitchFamily="18" charset="-127"/>
                <a:ea typeface="휴먼모음T" panose="02030504000101010101" pitchFamily="18" charset="-127"/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40075A-E833-4AFA-A190-C5F4FB9F3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4634CA-A5E7-41C2-B5D0-41E79717B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5890EF3-9839-44DA-89A3-78096C6F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97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F50F66-C7FA-456A-AA50-D04406BE2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300217-A896-4BF8-BC0A-8CC5FF661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2040E13-EB16-4114-A3B8-9916D9B4F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2048EB9-EE59-4AC9-B558-C7D61BA6D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B07EBD-4DB3-4B19-95FF-6D1C626C2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7E494D0-1903-4B13-85B1-E80FC74A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CD6CF5F-6170-4735-B178-1FB0B7379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CBCCA30-A2CF-40E6-A21F-51CC5B048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027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78F853-2AE3-44C6-9B94-59A6A18B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88D81A-67B2-4A76-A054-7D548AB6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6E8BC9B-21EC-4F15-8F7E-5F2DC02B3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4823D86-BF50-4BEC-AF25-192B9411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482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8B62C68-B2CD-4642-A652-73B83375F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38ACD5B-AC6C-41E2-96A3-F8B066DD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AD3D04-4A94-4A45-8774-575F4FB0E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37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6082CC-4712-4481-9212-3354CB743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32C887-B67D-4FFC-843E-A2ADEF1F9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28CB4EA-DC97-459A-BD99-ADC411768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7214B6-6FF6-44A8-906D-6503243B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7A36CBF-92A2-4D6D-B4DA-4002FBB3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67EF310-E607-4A31-83C9-833BF0A3E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71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E33C19-0EF5-481C-8CB0-661A3DD35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FD62963-B04B-4EEB-B7F7-E91017254F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5CEFA66-2706-4396-A76A-4C79086A3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93E4F0-43B6-43F4-B24B-3CF0EA0D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38CC23-8FFB-4B3C-AFC0-854119AE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BF8F7D6-CB2E-46E7-BB44-F844BF600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058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50EB3A9-96E7-4297-807A-35010FA65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410A4C-8015-4B69-99E9-4D7316C4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894A69-B967-4C03-9474-B440140A2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E9837-B262-429A-BB5B-B92F539A1AA9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32FC7A-55FF-44DC-83E8-ED043C114A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8C0779-3CC0-4AC8-BA0B-1BC384B42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318AE-1E8E-4206-B0E7-8EB55B6486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44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1623EA1F-58CB-4656-B7AE-5F5F3F162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n-US" altLang="ko-KR" sz="1800" b="1" dirty="0"/>
              <a:t>AMPM</a:t>
            </a:r>
            <a:r>
              <a:rPr lang="ko-KR" altLang="en-US" sz="1800" b="1" dirty="0"/>
              <a:t> </a:t>
            </a:r>
            <a:r>
              <a:rPr lang="en-US" altLang="ko-KR" sz="1800" b="1" dirty="0"/>
              <a:t>Global </a:t>
            </a:r>
            <a:r>
              <a:rPr lang="ko-KR" altLang="en-US" b="1" dirty="0"/>
              <a:t>광고컨설팅 본부 </a:t>
            </a:r>
            <a:r>
              <a:rPr lang="en-US" altLang="ko-KR" b="1" dirty="0"/>
              <a:t>4</a:t>
            </a:r>
            <a:r>
              <a:rPr lang="ko-KR" altLang="en-US" b="1" dirty="0"/>
              <a:t>팀 </a:t>
            </a:r>
            <a:r>
              <a:rPr lang="ko-KR" altLang="en-US" b="1" dirty="0" err="1"/>
              <a:t>최조원</a:t>
            </a:r>
            <a:endParaRPr lang="ko-KR" altLang="en-US" b="1" dirty="0"/>
          </a:p>
        </p:txBody>
      </p:sp>
      <p:sp>
        <p:nvSpPr>
          <p:cNvPr id="6" name="제목 5">
            <a:extLst>
              <a:ext uri="{FF2B5EF4-FFF2-40B4-BE49-F238E27FC236}">
                <a16:creationId xmlns:a16="http://schemas.microsoft.com/office/drawing/2014/main" id="{55749ACF-6923-4C52-9C83-A828B4352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0450" y="1228571"/>
            <a:ext cx="9270379" cy="2593703"/>
          </a:xfrm>
        </p:spPr>
        <p:txBody>
          <a:bodyPr anchor="ctr">
            <a:normAutofit/>
          </a:bodyPr>
          <a:lstStyle/>
          <a:p>
            <a:r>
              <a:rPr lang="en-US" altLang="ko-KR" sz="14200" dirty="0" err="1">
                <a:solidFill>
                  <a:srgbClr val="4E1A1A"/>
                </a:solidFill>
                <a:latin typeface="Arial Rounded MT Bold" panose="020F0704030504030204" pitchFamily="34" charset="0"/>
              </a:rPr>
              <a:t>kakao</a:t>
            </a:r>
            <a:endParaRPr lang="ko-KR" altLang="en-US" sz="14200" dirty="0">
              <a:solidFill>
                <a:srgbClr val="4E1A1A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제목 5">
            <a:extLst>
              <a:ext uri="{FF2B5EF4-FFF2-40B4-BE49-F238E27FC236}">
                <a16:creationId xmlns:a16="http://schemas.microsoft.com/office/drawing/2014/main" id="{F521E3E1-9568-461F-8DA2-EBDB6F9C7B3C}"/>
              </a:ext>
            </a:extLst>
          </p:cNvPr>
          <p:cNvSpPr txBox="1">
            <a:spLocks/>
          </p:cNvSpPr>
          <p:nvPr/>
        </p:nvSpPr>
        <p:spPr>
          <a:xfrm>
            <a:off x="1300978" y="1214632"/>
            <a:ext cx="9270379" cy="25937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200" dirty="0" err="1">
                <a:solidFill>
                  <a:srgbClr val="F1E003"/>
                </a:solidFill>
                <a:latin typeface="Arial Rounded MT Bold" panose="020F0704030504030204" pitchFamily="34" charset="0"/>
              </a:rPr>
              <a:t>kakao</a:t>
            </a:r>
            <a:endParaRPr lang="ko-KR" altLang="en-US" sz="14200" dirty="0">
              <a:solidFill>
                <a:srgbClr val="F1E003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EFD84F-1269-409B-81CA-6EDF85EE0E14}"/>
              </a:ext>
            </a:extLst>
          </p:cNvPr>
          <p:cNvSpPr txBox="1"/>
          <p:nvPr/>
        </p:nvSpPr>
        <p:spPr>
          <a:xfrm>
            <a:off x="5073805" y="3255962"/>
            <a:ext cx="38138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00" dirty="0" err="1">
                <a:latin typeface="휴먼매직체" panose="02030504000101010101" pitchFamily="18" charset="-127"/>
                <a:ea typeface="휴먼매직체" panose="02030504000101010101" pitchFamily="18" charset="-127"/>
              </a:rPr>
              <a:t>카카오모먼트</a:t>
            </a:r>
            <a:r>
              <a:rPr lang="ko-KR" altLang="en-US" sz="2200" dirty="0">
                <a:latin typeface="휴먼매직체" panose="02030504000101010101" pitchFamily="18" charset="-127"/>
                <a:ea typeface="휴먼매직체" panose="02030504000101010101" pitchFamily="18" charset="-127"/>
              </a:rPr>
              <a:t> 광고로 성과내는 법 </a:t>
            </a:r>
            <a:r>
              <a:rPr lang="en-US" altLang="ko-KR" sz="2200" dirty="0">
                <a:latin typeface="휴먼매직체" panose="02030504000101010101" pitchFamily="18" charset="-127"/>
                <a:ea typeface="휴먼매직체" panose="02030504000101010101" pitchFamily="18" charset="-127"/>
              </a:rPr>
              <a:t>!</a:t>
            </a:r>
            <a:endParaRPr lang="ko-KR" altLang="en-US" sz="2200" dirty="0">
              <a:latin typeface="휴먼매직체" panose="02030504000101010101" pitchFamily="18" charset="-127"/>
              <a:ea typeface="휴먼매직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7597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랜딩페이지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8587" y="4538546"/>
            <a:ext cx="10814825" cy="2631688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ko-KR" altLang="en-US" dirty="0"/>
              <a:t>광고 소재 및 타겟을 동일하게 설정했을 시에 강조 내용</a:t>
            </a:r>
            <a:r>
              <a:rPr lang="en-US" altLang="ko-KR" dirty="0"/>
              <a:t>, </a:t>
            </a:r>
            <a:r>
              <a:rPr lang="ko-KR" altLang="en-US" dirty="0"/>
              <a:t>형태</a:t>
            </a:r>
            <a:r>
              <a:rPr lang="en-US" altLang="ko-KR" dirty="0"/>
              <a:t>,  </a:t>
            </a:r>
            <a:r>
              <a:rPr lang="ko-KR" altLang="en-US" dirty="0"/>
              <a:t>페이지 디자인 등의 세부요소를 다르게 한</a:t>
            </a:r>
          </a:p>
          <a:p>
            <a:pPr marL="0" indent="0" fontAlgn="base">
              <a:buNone/>
            </a:pPr>
            <a:r>
              <a:rPr lang="ko-KR" altLang="en-US" dirty="0"/>
              <a:t>두 개의 랜딩 페이지로 </a:t>
            </a:r>
            <a:r>
              <a:rPr lang="en-US" altLang="ko-KR" dirty="0"/>
              <a:t>A/B </a:t>
            </a:r>
            <a:r>
              <a:rPr lang="ko-KR" altLang="en-US" dirty="0"/>
              <a:t>테스트를 진행하였을 시 어떤 형태의 랜딩페이지에서 광고의 효율이 더 높았는지</a:t>
            </a:r>
            <a:r>
              <a:rPr lang="en-US" altLang="ko-KR" dirty="0"/>
              <a:t>,</a:t>
            </a:r>
          </a:p>
          <a:p>
            <a:pPr marL="0" indent="0" fontAlgn="base">
              <a:buNone/>
            </a:pPr>
            <a:r>
              <a:rPr lang="ko-KR" altLang="en-US" dirty="0"/>
              <a:t>소비자들의 반응이 좋았는지 알 수 있습니다</a:t>
            </a:r>
            <a:r>
              <a:rPr lang="en-US" altLang="ko-KR" dirty="0"/>
              <a:t>. </a:t>
            </a:r>
          </a:p>
          <a:p>
            <a:pPr marL="0" indent="0" fontAlgn="base">
              <a:buNone/>
            </a:pPr>
            <a:r>
              <a:rPr lang="ko-KR" altLang="en-US" dirty="0"/>
              <a:t>따라서 고객이 어떤 내용에 주로 반응을 하는지 지속적으로 파악하여 상세페이지를 꾸준히 관리하시는 것을 </a:t>
            </a:r>
            <a:r>
              <a:rPr lang="ko-KR" altLang="en-US" dirty="0" err="1"/>
              <a:t>추천드립니다</a:t>
            </a:r>
            <a:r>
              <a:rPr lang="ko-KR" altLang="en-US" dirty="0"/>
              <a:t> </a:t>
            </a:r>
            <a:r>
              <a:rPr lang="en-US" altLang="ko-KR" dirty="0"/>
              <a:t>!</a:t>
            </a:r>
            <a:br>
              <a:rPr lang="ko-KR" altLang="en-US" dirty="0"/>
            </a:b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FBB5C6E-C5E4-4945-8C5B-FA0CFB3AC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5808" y="1415801"/>
            <a:ext cx="8500384" cy="28233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5857AE-3A3D-48A4-BF23-249C56C3899A}"/>
              </a:ext>
            </a:extLst>
          </p:cNvPr>
          <p:cNvSpPr txBox="1"/>
          <p:nvPr/>
        </p:nvSpPr>
        <p:spPr>
          <a:xfrm>
            <a:off x="2308301" y="1202359"/>
            <a:ext cx="3501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일반적인 광고클릭 시 첫 페이지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B6ABA-6B5C-46F4-B551-AFAB7DFC2FAC}"/>
              </a:ext>
            </a:extLst>
          </p:cNvPr>
          <p:cNvSpPr txBox="1"/>
          <p:nvPr/>
        </p:nvSpPr>
        <p:spPr>
          <a:xfrm>
            <a:off x="6688873" y="1217308"/>
            <a:ext cx="4664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전달하고자 하는 내용만 반영한 첫 페이지</a:t>
            </a:r>
          </a:p>
        </p:txBody>
      </p:sp>
    </p:spTree>
    <p:extLst>
      <p:ext uri="{BB962C8B-B14F-4D97-AF65-F5344CB8AC3E}">
        <p14:creationId xmlns:p14="http://schemas.microsoft.com/office/powerpoint/2010/main" val="1177172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결제 과정 축소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238" y="4589678"/>
            <a:ext cx="11081524" cy="1940520"/>
          </a:xfrm>
        </p:spPr>
        <p:txBody>
          <a:bodyPr>
            <a:normAutofit fontScale="70000" lnSpcReduction="20000"/>
          </a:bodyPr>
          <a:lstStyle/>
          <a:p>
            <a:pPr marL="0" indent="0" fontAlgn="base">
              <a:buNone/>
            </a:pPr>
            <a:r>
              <a:rPr lang="ko-KR" altLang="en-US" dirty="0"/>
              <a:t>﻿디스플레이 광고의 경우 객단가가 낮은 </a:t>
            </a:r>
            <a:r>
              <a:rPr lang="ko-KR" altLang="en-US" dirty="0" err="1"/>
              <a:t>저관여</a:t>
            </a:r>
            <a:r>
              <a:rPr lang="ko-KR" altLang="en-US" dirty="0"/>
              <a:t> 제품들이 주를 이루고 있어</a:t>
            </a:r>
            <a:r>
              <a:rPr lang="en-US" altLang="ko-KR" dirty="0"/>
              <a:t>, </a:t>
            </a:r>
            <a:r>
              <a:rPr lang="ko-KR" altLang="en-US" dirty="0"/>
              <a:t>대부분 광고를 보다가 충동구매로 인해 전환이 일어나는 경우가 </a:t>
            </a:r>
          </a:p>
          <a:p>
            <a:pPr marL="0" indent="0" fontAlgn="base">
              <a:buNone/>
            </a:pPr>
            <a:r>
              <a:rPr lang="ko-KR" altLang="en-US" dirty="0"/>
              <a:t>대다수입니다</a:t>
            </a:r>
            <a:r>
              <a:rPr lang="en-US" altLang="ko-KR" dirty="0"/>
              <a:t>. </a:t>
            </a:r>
            <a:r>
              <a:rPr lang="ko-KR" altLang="en-US" dirty="0"/>
              <a:t>그런데 여기서 회원가입이 </a:t>
            </a:r>
            <a:r>
              <a:rPr lang="ko-KR" altLang="en-US" dirty="0" err="1"/>
              <a:t>필수라던가</a:t>
            </a:r>
            <a:r>
              <a:rPr lang="ko-KR" altLang="en-US" dirty="0"/>
              <a:t> 혹은 회원가입 과정과 결제과정이 쓸데없이 복잡하다면</a:t>
            </a:r>
            <a:r>
              <a:rPr lang="en-US" altLang="ko-KR" dirty="0"/>
              <a:t>, </a:t>
            </a:r>
          </a:p>
          <a:p>
            <a:pPr marL="0" indent="0" fontAlgn="base">
              <a:buNone/>
            </a:pPr>
            <a:r>
              <a:rPr lang="ko-KR" altLang="en-US" dirty="0"/>
              <a:t>소비자들은 혹 해서 </a:t>
            </a:r>
            <a:r>
              <a:rPr lang="ko-KR" altLang="en-US" dirty="0" err="1"/>
              <a:t>들어왔다가도</a:t>
            </a:r>
            <a:r>
              <a:rPr lang="ko-KR" altLang="en-US" dirty="0"/>
              <a:t> 복잡한 다단계 결제과정 도중 중간에 이탈할 확률이 높습니다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ko-KR" altLang="en-US" dirty="0"/>
              <a:t>그래서 간편 회원가입이 가능한 </a:t>
            </a:r>
            <a:r>
              <a:rPr lang="ko-KR" altLang="en-US" b="1" dirty="0" err="1"/>
              <a:t>카카오싱크</a:t>
            </a:r>
            <a:r>
              <a:rPr lang="ko-KR" altLang="en-US" dirty="0" err="1"/>
              <a:t>등을</a:t>
            </a:r>
            <a:r>
              <a:rPr lang="ko-KR" altLang="en-US" dirty="0"/>
              <a:t> 통해 활용하면 광고 성과를 개선할 수 있습니다</a:t>
            </a:r>
            <a:r>
              <a:rPr lang="en-US" altLang="ko-KR" dirty="0"/>
              <a:t>.</a:t>
            </a:r>
          </a:p>
        </p:txBody>
      </p:sp>
      <p:pic>
        <p:nvPicPr>
          <p:cNvPr id="8194" name="Picture 2" descr="https://postfiles.pstatic.net/MjAyMjA5MDVfMTYw/MDAxNjYyMzY2ODMxNzY2.1_BzETD-YUmOdFmki-GChRB9f-FcmzzZ5qjE6t1hORMg.AzJqOCO0MbyHHzmPZUPvIph9u7XV0HyIs3oIM2Bko6Ug.PNG.ehddud930914/image.png?type=w966">
            <a:extLst>
              <a:ext uri="{FF2B5EF4-FFF2-40B4-BE49-F238E27FC236}">
                <a16:creationId xmlns:a16="http://schemas.microsoft.com/office/drawing/2014/main" id="{3031108F-884E-4EBE-8A3B-1AEB8B9D1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526" y="2596144"/>
            <a:ext cx="9666947" cy="105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992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85" y="198129"/>
            <a:ext cx="10536044" cy="1435525"/>
          </a:xfrm>
        </p:spPr>
        <p:txBody>
          <a:bodyPr anchor="t">
            <a:normAutofit/>
          </a:bodyPr>
          <a:lstStyle/>
          <a:p>
            <a:r>
              <a:rPr lang="ko-KR" altLang="en-US" b="1" dirty="0" err="1">
                <a:latin typeface="Arial Black" panose="020B0A04020102020204" pitchFamily="34" charset="0"/>
              </a:rPr>
              <a:t>카카오모먼트</a:t>
            </a:r>
            <a:r>
              <a:rPr lang="ko-KR" altLang="en-US" b="1" dirty="0">
                <a:latin typeface="Arial Black" panose="020B0A04020102020204" pitchFamily="34" charset="0"/>
              </a:rPr>
              <a:t> 성과 높이는 법</a:t>
            </a:r>
            <a:r>
              <a:rPr lang="en-US" altLang="ko-KR" b="1" dirty="0">
                <a:latin typeface="Arial Black" panose="020B0A04020102020204" pitchFamily="34" charset="0"/>
              </a:rPr>
              <a:t>, </a:t>
            </a:r>
            <a:r>
              <a:rPr lang="ko-KR" altLang="en-US" sz="5400" b="1" u="sng" dirty="0">
                <a:latin typeface="Arial Black" panose="020B0A04020102020204" pitchFamily="34" charset="0"/>
              </a:rPr>
              <a:t>셋</a:t>
            </a:r>
            <a:r>
              <a:rPr lang="ko-KR" altLang="en-US" b="1" dirty="0">
                <a:latin typeface="Arial Black" panose="020B0A04020102020204" pitchFamily="34" charset="0"/>
              </a:rPr>
              <a:t> </a:t>
            </a:r>
            <a:r>
              <a:rPr lang="en-US" altLang="ko-KR" b="1" dirty="0">
                <a:latin typeface="Arial Black" panose="020B0A04020102020204" pitchFamily="34" charset="0"/>
              </a:rPr>
              <a:t>!</a:t>
            </a:r>
            <a:endParaRPr lang="ko-KR" alt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619BB1-7347-46C8-8A41-BB7B189EF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0562" y="2565526"/>
            <a:ext cx="4310876" cy="1726948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ko-KR" altLang="en-US" sz="7200" b="1" dirty="0"/>
              <a:t>광고 셋팅</a:t>
            </a:r>
          </a:p>
        </p:txBody>
      </p:sp>
    </p:spTree>
    <p:extLst>
      <p:ext uri="{BB962C8B-B14F-4D97-AF65-F5344CB8AC3E}">
        <p14:creationId xmlns:p14="http://schemas.microsoft.com/office/powerpoint/2010/main" val="2883994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적절한 광고 목표 선택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252780"/>
            <a:ext cx="10515600" cy="1071952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ko-KR" altLang="en-US" dirty="0"/>
              <a:t>브랜딩이나 </a:t>
            </a:r>
            <a:r>
              <a:rPr lang="ko-KR" altLang="en-US" dirty="0" err="1"/>
              <a:t>노출량을</a:t>
            </a:r>
            <a:r>
              <a:rPr lang="ko-KR" altLang="en-US" dirty="0"/>
              <a:t> 늘리시는 것이 목적이라면 방문</a:t>
            </a:r>
            <a:r>
              <a:rPr lang="en-US" altLang="ko-KR" dirty="0"/>
              <a:t>, </a:t>
            </a:r>
            <a:r>
              <a:rPr lang="ko-KR" altLang="en-US" dirty="0"/>
              <a:t>도달을</a:t>
            </a:r>
          </a:p>
          <a:p>
            <a:pPr marL="0" indent="0" fontAlgn="base">
              <a:buNone/>
            </a:pPr>
            <a:r>
              <a:rPr lang="ko-KR" altLang="en-US" dirty="0"/>
              <a:t>단순히 상품 판매가 목적이라면 전환을 목표로 선택하여 광고를 진행하시는 것을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6146" name="Picture 2" descr="image.png?type=w800">
            <a:extLst>
              <a:ext uri="{FF2B5EF4-FFF2-40B4-BE49-F238E27FC236}">
                <a16:creationId xmlns:a16="http://schemas.microsoft.com/office/drawing/2014/main" id="{042B4C3C-1E96-4E62-8213-6FD1620A8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459" y="1243476"/>
            <a:ext cx="8145081" cy="3629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846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타겟 설정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304662"/>
            <a:ext cx="10279567" cy="1325563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ko-KR" altLang="en-US" dirty="0"/>
              <a:t>동일한 상품을 판매한다고 하더라도</a:t>
            </a:r>
            <a:r>
              <a:rPr lang="en-US" altLang="ko-KR" dirty="0"/>
              <a:t>, </a:t>
            </a:r>
            <a:r>
              <a:rPr lang="ko-KR" altLang="en-US" dirty="0"/>
              <a:t>성별 및 나이에 따라 구매 가능성은 크게 달라집니다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동일한 소재를 활용하여 타겟을 여러 집단으로 나누어 테스트를 꼭 </a:t>
            </a:r>
            <a:r>
              <a:rPr lang="ko-KR" altLang="en-US" dirty="0" err="1"/>
              <a:t>해보시길</a:t>
            </a:r>
            <a:r>
              <a:rPr lang="ko-KR" altLang="en-US" dirty="0"/>
              <a:t> 바랍니다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만약 테스트 결과 특정 연령대 및 성별에서 높은 결과가 나온다면 해당 타겟에 예산을 집중하여 광고 진행을 </a:t>
            </a:r>
            <a:r>
              <a:rPr lang="ko-KR" altLang="en-US" dirty="0" err="1"/>
              <a:t>권장드립니다</a:t>
            </a:r>
            <a:r>
              <a:rPr lang="en-US" altLang="ko-KR" dirty="0"/>
              <a:t>.</a:t>
            </a:r>
          </a:p>
        </p:txBody>
      </p:sp>
      <p:pic>
        <p:nvPicPr>
          <p:cNvPr id="5122" name="Picture 2" descr="https://mblogthumb-phinf.pstatic.net/MjAyMzAxMDRfMjQz/MDAxNjcyODM1MjkzOTk3.lh1Oq_JA-WDoX7gewBVGsLk4vPbvfH6meNZKg4LQvhQg.68o4kKSdsbM5QkPm1nfaw8oF0kqYs7N-AhOGeWqAYecg.PNG.ehddud930914/image.png?type=w800">
            <a:extLst>
              <a:ext uri="{FF2B5EF4-FFF2-40B4-BE49-F238E27FC236}">
                <a16:creationId xmlns:a16="http://schemas.microsoft.com/office/drawing/2014/main" id="{937085E0-7C7A-498B-AB00-A50622FF6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424" y="1180154"/>
            <a:ext cx="7950859" cy="412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737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개재 지면 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5066" y="5094672"/>
            <a:ext cx="10301868" cy="1435526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ko-KR" altLang="en-US" dirty="0"/>
              <a:t>게재지면에 따라 고객이 광고에 반응하는 정도는 크게 달라집니다</a:t>
            </a:r>
            <a:r>
              <a:rPr lang="en-US" altLang="ko-KR" dirty="0"/>
              <a:t>. </a:t>
            </a:r>
          </a:p>
          <a:p>
            <a:pPr fontAlgn="base"/>
            <a:r>
              <a:rPr lang="en-US" altLang="ko-KR" dirty="0"/>
              <a:t>PC, </a:t>
            </a:r>
            <a:r>
              <a:rPr lang="ko-KR" altLang="en-US" dirty="0"/>
              <a:t>모바일</a:t>
            </a:r>
            <a:r>
              <a:rPr lang="en-US" altLang="ko-KR" dirty="0"/>
              <a:t>, </a:t>
            </a:r>
            <a:r>
              <a:rPr lang="ko-KR" altLang="en-US" dirty="0"/>
              <a:t>카카오톡</a:t>
            </a:r>
            <a:r>
              <a:rPr lang="en-US" altLang="ko-KR" dirty="0"/>
              <a:t>, </a:t>
            </a:r>
            <a:r>
              <a:rPr lang="ko-KR" altLang="en-US" dirty="0" err="1"/>
              <a:t>카카오헤어샵이냐에</a:t>
            </a:r>
            <a:r>
              <a:rPr lang="ko-KR" altLang="en-US" dirty="0"/>
              <a:t> 따라서도 달라집니다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그렇기 때문에 예산을 투입하기 전 어떤 지면에서 결과가 높게 나오는지 테스트가 곡 필요합니다</a:t>
            </a:r>
            <a:r>
              <a:rPr lang="en-US" altLang="ko-KR" dirty="0"/>
              <a:t>. </a:t>
            </a:r>
          </a:p>
          <a:p>
            <a:pPr marL="0" indent="0">
              <a:buNone/>
            </a:pPr>
            <a:endParaRPr lang="ko-KR" altLang="en-US" dirty="0"/>
          </a:p>
        </p:txBody>
      </p:sp>
      <p:pic>
        <p:nvPicPr>
          <p:cNvPr id="4098" name="Picture 2" descr="https://mblogthumb-phinf.pstatic.net/MjAyMzAxMDRfMjk1/MDAxNjcyODM1MzExMjU0.P8x06IxX6iWQd_yi7PLWLyRRfOxndBwoGOoTYK7TKckg.daPKBVoMnWIezmLXPid8hYkHjMD5Ud0lzoZoEaZSsxQg.PNG.ehddud930914/image.png?type=w800">
            <a:extLst>
              <a:ext uri="{FF2B5EF4-FFF2-40B4-BE49-F238E27FC236}">
                <a16:creationId xmlns:a16="http://schemas.microsoft.com/office/drawing/2014/main" id="{00A5629A-9166-47B8-9E62-86703BBF8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908" y="1653365"/>
            <a:ext cx="8662184" cy="3085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680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1623EA1F-58CB-4656-B7AE-5F5F3F162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en-US" altLang="ko-KR" sz="1800" b="1" dirty="0"/>
              <a:t>AMPM</a:t>
            </a:r>
            <a:r>
              <a:rPr lang="ko-KR" altLang="en-US" sz="1800" b="1" dirty="0"/>
              <a:t> </a:t>
            </a:r>
            <a:r>
              <a:rPr lang="en-US" altLang="ko-KR" sz="1800" b="1" dirty="0"/>
              <a:t>Global </a:t>
            </a:r>
            <a:r>
              <a:rPr lang="ko-KR" altLang="en-US" b="1" dirty="0"/>
              <a:t>광고컨설팅 본부 </a:t>
            </a:r>
            <a:r>
              <a:rPr lang="en-US" altLang="ko-KR" b="1" dirty="0"/>
              <a:t>4</a:t>
            </a:r>
            <a:r>
              <a:rPr lang="ko-KR" altLang="en-US" b="1" dirty="0"/>
              <a:t>팀 </a:t>
            </a:r>
            <a:r>
              <a:rPr lang="ko-KR" altLang="en-US" b="1" dirty="0" err="1"/>
              <a:t>최조원</a:t>
            </a:r>
            <a:endParaRPr lang="ko-KR" altLang="en-US" b="1" dirty="0"/>
          </a:p>
        </p:txBody>
      </p:sp>
      <p:sp>
        <p:nvSpPr>
          <p:cNvPr id="6" name="제목 5">
            <a:extLst>
              <a:ext uri="{FF2B5EF4-FFF2-40B4-BE49-F238E27FC236}">
                <a16:creationId xmlns:a16="http://schemas.microsoft.com/office/drawing/2014/main" id="{55749ACF-6923-4C52-9C83-A828B4352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0450" y="1228571"/>
            <a:ext cx="9270379" cy="2593703"/>
          </a:xfrm>
        </p:spPr>
        <p:txBody>
          <a:bodyPr anchor="ctr">
            <a:normAutofit/>
          </a:bodyPr>
          <a:lstStyle/>
          <a:p>
            <a:r>
              <a:rPr lang="en-US" altLang="ko-KR" sz="14200" dirty="0" err="1">
                <a:solidFill>
                  <a:srgbClr val="4E1A1A"/>
                </a:solidFill>
                <a:latin typeface="Arial Rounded MT Bold" panose="020F0704030504030204" pitchFamily="34" charset="0"/>
              </a:rPr>
              <a:t>kakao</a:t>
            </a:r>
            <a:endParaRPr lang="ko-KR" altLang="en-US" sz="14200" dirty="0">
              <a:solidFill>
                <a:srgbClr val="4E1A1A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제목 5">
            <a:extLst>
              <a:ext uri="{FF2B5EF4-FFF2-40B4-BE49-F238E27FC236}">
                <a16:creationId xmlns:a16="http://schemas.microsoft.com/office/drawing/2014/main" id="{F521E3E1-9568-461F-8DA2-EBDB6F9C7B3C}"/>
              </a:ext>
            </a:extLst>
          </p:cNvPr>
          <p:cNvSpPr txBox="1">
            <a:spLocks/>
          </p:cNvSpPr>
          <p:nvPr/>
        </p:nvSpPr>
        <p:spPr>
          <a:xfrm>
            <a:off x="1300978" y="1214632"/>
            <a:ext cx="9270379" cy="25937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200" dirty="0" err="1">
                <a:solidFill>
                  <a:srgbClr val="F1E003"/>
                </a:solidFill>
                <a:latin typeface="Arial Rounded MT Bold" panose="020F0704030504030204" pitchFamily="34" charset="0"/>
              </a:rPr>
              <a:t>kakao</a:t>
            </a:r>
            <a:endParaRPr lang="ko-KR" altLang="en-US" sz="14200" dirty="0">
              <a:solidFill>
                <a:srgbClr val="F1E003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30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85" y="198129"/>
            <a:ext cx="10536044" cy="1435525"/>
          </a:xfrm>
        </p:spPr>
        <p:txBody>
          <a:bodyPr anchor="t">
            <a:normAutofit/>
          </a:bodyPr>
          <a:lstStyle/>
          <a:p>
            <a:r>
              <a:rPr lang="ko-KR" altLang="en-US" b="1" dirty="0" err="1">
                <a:latin typeface="Arial Black" panose="020B0A04020102020204" pitchFamily="34" charset="0"/>
              </a:rPr>
              <a:t>카카오모먼트</a:t>
            </a:r>
            <a:r>
              <a:rPr lang="ko-KR" altLang="en-US" b="1" dirty="0">
                <a:latin typeface="Arial Black" panose="020B0A04020102020204" pitchFamily="34" charset="0"/>
              </a:rPr>
              <a:t> 성과 높이는 법</a:t>
            </a:r>
            <a:r>
              <a:rPr lang="en-US" altLang="ko-KR" b="1" dirty="0">
                <a:latin typeface="Arial Black" panose="020B0A04020102020204" pitchFamily="34" charset="0"/>
              </a:rPr>
              <a:t>, </a:t>
            </a:r>
            <a:r>
              <a:rPr lang="ko-KR" altLang="en-US" sz="5400" b="1" dirty="0">
                <a:latin typeface="Arial Black" panose="020B0A04020102020204" pitchFamily="34" charset="0"/>
              </a:rPr>
              <a:t>하나</a:t>
            </a:r>
            <a:r>
              <a:rPr lang="ko-KR" altLang="en-US" b="1" dirty="0">
                <a:latin typeface="Arial Black" panose="020B0A04020102020204" pitchFamily="34" charset="0"/>
              </a:rPr>
              <a:t> </a:t>
            </a:r>
            <a:r>
              <a:rPr lang="en-US" altLang="ko-KR" b="1" dirty="0">
                <a:latin typeface="Arial Black" panose="020B0A04020102020204" pitchFamily="34" charset="0"/>
              </a:rPr>
              <a:t>!</a:t>
            </a:r>
            <a:endParaRPr lang="ko-KR" alt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619BB1-7347-46C8-8A41-BB7B189EF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40562" y="2565526"/>
            <a:ext cx="4310876" cy="1726948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ko-KR" altLang="en-US" sz="7200" b="1" dirty="0"/>
              <a:t>광고 소재</a:t>
            </a:r>
          </a:p>
        </p:txBody>
      </p:sp>
    </p:spTree>
    <p:extLst>
      <p:ext uri="{BB962C8B-B14F-4D97-AF65-F5344CB8AC3E}">
        <p14:creationId xmlns:p14="http://schemas.microsoft.com/office/powerpoint/2010/main" val="171897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가격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4636" y="5149714"/>
            <a:ext cx="9922728" cy="1027347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ko-KR" altLang="en-US" dirty="0"/>
              <a:t>고객을 설득하기에 가장 대중적인 요소 중 하나인 가격입니다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ko-KR" altLang="en-US" dirty="0"/>
              <a:t>할인율이나 금액을 강조하여 고객의 니즈를 자극 </a:t>
            </a:r>
            <a:r>
              <a:rPr lang="en-US" altLang="ko-KR" dirty="0"/>
              <a:t>!</a:t>
            </a:r>
          </a:p>
        </p:txBody>
      </p:sp>
      <p:pic>
        <p:nvPicPr>
          <p:cNvPr id="1026" name="Picture 2" descr="image.png?type=w800">
            <a:extLst>
              <a:ext uri="{FF2B5EF4-FFF2-40B4-BE49-F238E27FC236}">
                <a16:creationId xmlns:a16="http://schemas.microsoft.com/office/drawing/2014/main" id="{860BBB7E-5037-4BAB-A855-12A4CAE39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650" y="1263073"/>
            <a:ext cx="6574699" cy="3465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98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기간 및 기능성 강조</a:t>
            </a:r>
            <a:br>
              <a:rPr lang="en-US" altLang="ko-KR" sz="4000" b="1" dirty="0">
                <a:latin typeface="Arial Black" panose="020B0A04020102020204" pitchFamily="34" charset="0"/>
              </a:rPr>
            </a:br>
            <a:endParaRPr lang="ko-KR" alt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094673"/>
            <a:ext cx="10391078" cy="1016196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ko-KR" altLang="en-US" dirty="0"/>
              <a:t>명확한 수치를 강조하여 고객을 설득하는 방법입니다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en-US" altLang="ko-KR" dirty="0"/>
              <a:t>ex) 4</a:t>
            </a:r>
            <a:r>
              <a:rPr lang="ko-KR" altLang="en-US" dirty="0"/>
              <a:t>주</a:t>
            </a:r>
            <a:r>
              <a:rPr lang="en-US" altLang="ko-KR" dirty="0"/>
              <a:t>, 46%, 1</a:t>
            </a:r>
            <a:r>
              <a:rPr lang="ko-KR" altLang="en-US" dirty="0"/>
              <a:t>만 개 판매 등이 대표적인 예시입니다</a:t>
            </a:r>
            <a:r>
              <a:rPr lang="en-US" altLang="ko-KR" dirty="0"/>
              <a:t>.</a:t>
            </a:r>
          </a:p>
        </p:txBody>
      </p:sp>
      <p:pic>
        <p:nvPicPr>
          <p:cNvPr id="14338" name="Picture 2" descr="image.png?type=w800">
            <a:extLst>
              <a:ext uri="{FF2B5EF4-FFF2-40B4-BE49-F238E27FC236}">
                <a16:creationId xmlns:a16="http://schemas.microsoft.com/office/drawing/2014/main" id="{5CC16DEB-F979-4CBB-A3C6-BAD332923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001" y="1229538"/>
            <a:ext cx="6949998" cy="349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557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다양한 </a:t>
            </a:r>
            <a:r>
              <a:rPr lang="ko-KR" altLang="en-US" sz="4000" b="1" dirty="0" err="1">
                <a:latin typeface="Arial Black" panose="020B0A04020102020204" pitchFamily="34" charset="0"/>
              </a:rPr>
              <a:t>소구</a:t>
            </a:r>
            <a:r>
              <a:rPr lang="ko-KR" altLang="en-US" sz="4000" b="1" dirty="0">
                <a:latin typeface="Arial Black" panose="020B0A04020102020204" pitchFamily="34" charset="0"/>
              </a:rPr>
              <a:t> 방식의 결합</a:t>
            </a:r>
            <a:br>
              <a:rPr lang="en-US" altLang="ko-KR" sz="4000" b="1" dirty="0">
                <a:latin typeface="Arial Black" panose="020B0A04020102020204" pitchFamily="34" charset="0"/>
              </a:rPr>
            </a:br>
            <a:endParaRPr lang="ko-KR" alt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5128126"/>
            <a:ext cx="10658707" cy="117231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ko-KR" altLang="en-US" dirty="0" err="1"/>
              <a:t>소구</a:t>
            </a:r>
            <a:r>
              <a:rPr lang="ko-KR" altLang="en-US" dirty="0"/>
              <a:t> 방식도 가격이면 가격</a:t>
            </a:r>
            <a:r>
              <a:rPr lang="en-US" altLang="ko-KR" dirty="0"/>
              <a:t>, </a:t>
            </a:r>
            <a:r>
              <a:rPr lang="ko-KR" altLang="en-US" dirty="0"/>
              <a:t>기능성이면 기능성 등 다방면에서의 </a:t>
            </a:r>
            <a:r>
              <a:rPr lang="ko-KR" altLang="en-US" dirty="0" err="1"/>
              <a:t>소구</a:t>
            </a:r>
            <a:r>
              <a:rPr lang="ko-KR" altLang="en-US" dirty="0"/>
              <a:t> 포인트들을 결합시켜 배너를 제작</a:t>
            </a:r>
            <a:r>
              <a:rPr lang="en-US" altLang="ko-KR" dirty="0"/>
              <a:t>.</a:t>
            </a:r>
          </a:p>
          <a:p>
            <a:pPr marL="0" indent="0" fontAlgn="base">
              <a:buNone/>
            </a:pPr>
            <a:r>
              <a:rPr lang="en-US" altLang="ko-KR" dirty="0"/>
              <a:t>ex) </a:t>
            </a:r>
            <a:r>
              <a:rPr lang="ko-KR" altLang="en-US" dirty="0"/>
              <a:t>기능</a:t>
            </a:r>
            <a:r>
              <a:rPr lang="en-US" altLang="ko-KR" dirty="0"/>
              <a:t>+</a:t>
            </a:r>
            <a:r>
              <a:rPr lang="ko-KR" altLang="en-US" dirty="0"/>
              <a:t>가격</a:t>
            </a:r>
            <a:r>
              <a:rPr lang="en-US" altLang="ko-KR" dirty="0"/>
              <a:t>/ </a:t>
            </a:r>
            <a:r>
              <a:rPr lang="ko-KR" altLang="en-US" dirty="0"/>
              <a:t>기능</a:t>
            </a:r>
            <a:r>
              <a:rPr lang="en-US" altLang="ko-KR" dirty="0"/>
              <a:t>+</a:t>
            </a:r>
            <a:r>
              <a:rPr lang="ko-KR" altLang="en-US" dirty="0"/>
              <a:t>효과를 보는 최소 기간 등</a:t>
            </a:r>
          </a:p>
        </p:txBody>
      </p:sp>
      <p:pic>
        <p:nvPicPr>
          <p:cNvPr id="13314" name="Picture 2" descr="image.png?type=w800">
            <a:extLst>
              <a:ext uri="{FF2B5EF4-FFF2-40B4-BE49-F238E27FC236}">
                <a16:creationId xmlns:a16="http://schemas.microsoft.com/office/drawing/2014/main" id="{7DEB4E69-F6C9-4A79-BB97-EE3E89EF7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356" y="1338675"/>
            <a:ext cx="7259287" cy="3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9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복잡하고 어려운 단어 선택은 </a:t>
            </a:r>
            <a:r>
              <a:rPr lang="en-US" altLang="ko-KR" sz="4000" b="1" dirty="0">
                <a:latin typeface="Arial Black" panose="020B0A04020102020204" pitchFamily="34" charset="0"/>
              </a:rPr>
              <a:t>NO</a:t>
            </a:r>
            <a:endParaRPr lang="ko-KR" alt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231356"/>
            <a:ext cx="9822366" cy="10427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o-KR" altLang="en-US" dirty="0"/>
              <a:t>광고는 일반 소비자들이 보는 것이므로 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직관적이고 단숨에 알아듣기 쉬운 단어들을 사용해야 좋은 결과를 얻을 가능성이 높습니다</a:t>
            </a:r>
          </a:p>
        </p:txBody>
      </p:sp>
      <p:pic>
        <p:nvPicPr>
          <p:cNvPr id="12290" name="Picture 2" descr="image.png?type=w800">
            <a:extLst>
              <a:ext uri="{FF2B5EF4-FFF2-40B4-BE49-F238E27FC236}">
                <a16:creationId xmlns:a16="http://schemas.microsoft.com/office/drawing/2014/main" id="{BDD68DC7-212D-429D-BB5F-917569DC0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545" y="1105248"/>
            <a:ext cx="7392910" cy="369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64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공신력 있는 인물을 적극 활용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5094672"/>
            <a:ext cx="10515600" cy="1060801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ko-KR" altLang="en-US" dirty="0"/>
              <a:t>의사나 연예인과 같은 전문가의 말을 인용하거나</a:t>
            </a:r>
            <a:r>
              <a:rPr lang="en-US" altLang="ko-KR" dirty="0"/>
              <a:t>, </a:t>
            </a:r>
            <a:r>
              <a:rPr lang="ko-KR" altLang="en-US" dirty="0"/>
              <a:t>이미지를 사용하여 고객에서 신뢰를 주는 형태의 </a:t>
            </a:r>
            <a:r>
              <a:rPr lang="ko-KR" altLang="en-US" dirty="0" err="1"/>
              <a:t>소구</a:t>
            </a:r>
            <a:r>
              <a:rPr lang="ko-KR" altLang="en-US" dirty="0"/>
              <a:t> 방식입니다</a:t>
            </a:r>
            <a:r>
              <a:rPr lang="en-US" altLang="ko-KR" dirty="0"/>
              <a:t>.</a:t>
            </a:r>
          </a:p>
          <a:p>
            <a:pPr fontAlgn="base"/>
            <a:r>
              <a:rPr lang="en-US" altLang="ko-KR" dirty="0"/>
              <a:t>ex) </a:t>
            </a:r>
            <a:r>
              <a:rPr lang="ko-KR" altLang="en-US" dirty="0"/>
              <a:t>연예인</a:t>
            </a:r>
            <a:r>
              <a:rPr lang="en-US" altLang="ko-KR" dirty="0"/>
              <a:t>000</a:t>
            </a:r>
            <a:r>
              <a:rPr lang="ko-KR" altLang="en-US" dirty="0"/>
              <a:t>이 </a:t>
            </a:r>
            <a:r>
              <a:rPr lang="ko-KR" altLang="en-US" dirty="0" err="1"/>
              <a:t>픽한</a:t>
            </a:r>
            <a:r>
              <a:rPr lang="ko-KR" altLang="en-US" dirty="0"/>
              <a:t> 피부 미인 되는 비결</a:t>
            </a:r>
            <a:r>
              <a:rPr lang="en-US" altLang="ko-KR" dirty="0"/>
              <a:t>, </a:t>
            </a:r>
            <a:r>
              <a:rPr lang="ko-KR" altLang="en-US" dirty="0" err="1"/>
              <a:t>저분자콜라겐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/>
              <a:t>연예인 </a:t>
            </a:r>
            <a:r>
              <a:rPr lang="en-US" altLang="ko-KR" dirty="0"/>
              <a:t>00 </a:t>
            </a:r>
            <a:r>
              <a:rPr lang="ko-KR" altLang="en-US" dirty="0" err="1"/>
              <a:t>필수템</a:t>
            </a:r>
            <a:r>
              <a:rPr lang="ko-KR" altLang="en-US" dirty="0"/>
              <a:t> </a:t>
            </a:r>
            <a:r>
              <a:rPr lang="en-US" altLang="ko-KR" dirty="0"/>
              <a:t>, </a:t>
            </a:r>
            <a:r>
              <a:rPr lang="ko-KR" altLang="en-US" dirty="0"/>
              <a:t>종아리 붓기 퇴치 압박스타킹 등</a:t>
            </a:r>
          </a:p>
        </p:txBody>
      </p:sp>
      <p:pic>
        <p:nvPicPr>
          <p:cNvPr id="11266" name="Picture 2" descr="https://mblogthumb-phinf.pstatic.net/MjAyMzAxMDRfNTcg/MDAxNjcyNzYxNjgxMDQ2.S9ugLx4_I9nrZGdOkUSBeS10oPHOVExqEgGLOxuon4Ag.ml-bgSEBZJyAkzdIne8gdI9bDhVurgDoQZHdfL5EK0Yg.PNG.ehddud930914/image.png?type=w800">
            <a:extLst>
              <a:ext uri="{FF2B5EF4-FFF2-40B4-BE49-F238E27FC236}">
                <a16:creationId xmlns:a16="http://schemas.microsoft.com/office/drawing/2014/main" id="{A5269F1E-3A9D-45ED-906C-7A689ACC8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409" y="1289397"/>
            <a:ext cx="6839182" cy="345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94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ko-KR" altLang="en-US" sz="4000" b="1" dirty="0">
                <a:latin typeface="Arial Black" panose="020B0A04020102020204" pitchFamily="34" charset="0"/>
              </a:rPr>
              <a:t>변화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F42AD51A-3E61-4D1D-8D85-9013DF44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5094673"/>
            <a:ext cx="10515599" cy="1049649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ko-KR" altLang="en-US" dirty="0"/>
              <a:t>성과가 높게 나오는 특정 광고 소재가 있다면 색상</a:t>
            </a:r>
            <a:r>
              <a:rPr lang="en-US" altLang="ko-KR" dirty="0"/>
              <a:t>,</a:t>
            </a:r>
            <a:r>
              <a:rPr lang="ko-KR" altLang="en-US" dirty="0"/>
              <a:t>모델</a:t>
            </a:r>
            <a:r>
              <a:rPr lang="en-US" altLang="ko-KR" dirty="0"/>
              <a:t>,</a:t>
            </a:r>
            <a:r>
              <a:rPr lang="ko-KR" altLang="en-US" dirty="0"/>
              <a:t>카피</a:t>
            </a:r>
            <a:r>
              <a:rPr lang="en-US" altLang="ko-KR" dirty="0"/>
              <a:t>, </a:t>
            </a:r>
            <a:r>
              <a:rPr lang="ko-KR" altLang="en-US" dirty="0"/>
              <a:t>단어 등 자잘한 요소들에 변화를 </a:t>
            </a:r>
            <a:r>
              <a:rPr lang="ko-KR" altLang="en-US" dirty="0" err="1"/>
              <a:t>주시는걸</a:t>
            </a:r>
            <a:r>
              <a:rPr lang="ko-KR" altLang="en-US" dirty="0"/>
              <a:t> </a:t>
            </a:r>
            <a:r>
              <a:rPr lang="ko-KR" altLang="en-US" dirty="0" err="1"/>
              <a:t>추천드립니다</a:t>
            </a:r>
            <a:r>
              <a:rPr lang="en-US" altLang="ko-KR" dirty="0"/>
              <a:t>.</a:t>
            </a:r>
          </a:p>
          <a:p>
            <a:pPr fontAlgn="base"/>
            <a:r>
              <a:rPr lang="ko-KR" altLang="en-US" dirty="0"/>
              <a:t>아예 처음부터 새로운 소재를 또 만드는 </a:t>
            </a:r>
            <a:r>
              <a:rPr lang="ko-KR" altLang="en-US" dirty="0" err="1"/>
              <a:t>것보다</a:t>
            </a:r>
            <a:r>
              <a:rPr lang="ko-KR" altLang="en-US" b="1" dirty="0" err="1"/>
              <a:t>적은</a:t>
            </a:r>
            <a:r>
              <a:rPr lang="ko-KR" altLang="en-US" b="1" dirty="0"/>
              <a:t> 비용과 시간으로 비교적 높은 성과</a:t>
            </a:r>
            <a:r>
              <a:rPr lang="ko-KR" altLang="en-US" dirty="0"/>
              <a:t>를 기대할 수 있습니다 </a:t>
            </a:r>
            <a:r>
              <a:rPr lang="en-US" altLang="ko-KR" dirty="0"/>
              <a:t>!</a:t>
            </a:r>
          </a:p>
        </p:txBody>
      </p:sp>
      <p:pic>
        <p:nvPicPr>
          <p:cNvPr id="10242" name="Picture 2" descr="https://mblogthumb-phinf.pstatic.net/MjAyMzAxMDRfMTU1/MDAxNjcyNzYwMjk2NDYx.PlvILKJzJiFEd0vSAv-qMy5s2Z2iEuUIUi-bQcuQCL0g.e9SE0yzYX2K5odni41di5pxKIh04tWN2QyNhZmjcsHwg.PNG.ehddud930914/image.png?type=w800">
            <a:extLst>
              <a:ext uri="{FF2B5EF4-FFF2-40B4-BE49-F238E27FC236}">
                <a16:creationId xmlns:a16="http://schemas.microsoft.com/office/drawing/2014/main" id="{7C357B8D-C505-4246-87C5-9E7659EFD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88" y="1653365"/>
            <a:ext cx="5260821" cy="263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s://mblogthumb-phinf.pstatic.net/MjAyMzAxMDRfMTIx/MDAxNjcyODM2NTE5MTgw.bqVU79Y3kTbFKKRDT1jbgSmjmy3kX6iwzgvjx5niPf8g.dBZ91fCc4VjEW6fbGiRJoUp5oVRQVgcAXXXfRG-spVIg.JPEG.ehddud930914/1200-600(3).jpg?type=w800">
            <a:extLst>
              <a:ext uri="{FF2B5EF4-FFF2-40B4-BE49-F238E27FC236}">
                <a16:creationId xmlns:a16="http://schemas.microsoft.com/office/drawing/2014/main" id="{9208C1F1-E2F4-41FB-BEC3-516255D77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168" y="1653364"/>
            <a:ext cx="5260821" cy="2630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화살표: 오른쪽 1">
            <a:extLst>
              <a:ext uri="{FF2B5EF4-FFF2-40B4-BE49-F238E27FC236}">
                <a16:creationId xmlns:a16="http://schemas.microsoft.com/office/drawing/2014/main" id="{956CF143-E028-4AA3-9324-7BCA2DB5E589}"/>
              </a:ext>
            </a:extLst>
          </p:cNvPr>
          <p:cNvSpPr/>
          <p:nvPr/>
        </p:nvSpPr>
        <p:spPr>
          <a:xfrm>
            <a:off x="6096000" y="2732049"/>
            <a:ext cx="327102" cy="446049"/>
          </a:xfrm>
          <a:prstGeom prst="rightArrow">
            <a:avLst/>
          </a:prstGeom>
          <a:solidFill>
            <a:srgbClr val="F1E0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63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D60FA1A7-4E84-4866-83FF-CF1FE7ED8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85" y="198129"/>
            <a:ext cx="10536044" cy="1435525"/>
          </a:xfrm>
        </p:spPr>
        <p:txBody>
          <a:bodyPr anchor="t">
            <a:normAutofit/>
          </a:bodyPr>
          <a:lstStyle/>
          <a:p>
            <a:r>
              <a:rPr lang="ko-KR" altLang="en-US" b="1" dirty="0" err="1">
                <a:latin typeface="Arial Black" panose="020B0A04020102020204" pitchFamily="34" charset="0"/>
              </a:rPr>
              <a:t>카카오모먼트</a:t>
            </a:r>
            <a:r>
              <a:rPr lang="ko-KR" altLang="en-US" b="1" dirty="0">
                <a:latin typeface="Arial Black" panose="020B0A04020102020204" pitchFamily="34" charset="0"/>
              </a:rPr>
              <a:t> 성과 높이는 법</a:t>
            </a:r>
            <a:r>
              <a:rPr lang="en-US" altLang="ko-KR" b="1" dirty="0">
                <a:latin typeface="Arial Black" panose="020B0A04020102020204" pitchFamily="34" charset="0"/>
              </a:rPr>
              <a:t>, </a:t>
            </a:r>
            <a:r>
              <a:rPr lang="ko-KR" altLang="en-US" sz="5400" b="1" dirty="0">
                <a:latin typeface="Arial Black" panose="020B0A04020102020204" pitchFamily="34" charset="0"/>
              </a:rPr>
              <a:t>둘</a:t>
            </a:r>
            <a:r>
              <a:rPr lang="en-US" altLang="ko-KR" b="1" dirty="0">
                <a:latin typeface="Arial Black" panose="020B0A04020102020204" pitchFamily="34" charset="0"/>
              </a:rPr>
              <a:t>!</a:t>
            </a:r>
            <a:endParaRPr lang="ko-KR" alt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619BB1-7347-46C8-8A41-BB7B189EF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66286" y="2464792"/>
            <a:ext cx="5259427" cy="1928415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altLang="ko-KR" sz="4600" b="1" dirty="0"/>
              <a:t>Click </a:t>
            </a:r>
            <a:r>
              <a:rPr lang="ko-KR" altLang="en-US" sz="4600" b="1" dirty="0"/>
              <a:t>이후 </a:t>
            </a:r>
            <a:r>
              <a:rPr lang="ko-KR" altLang="en-US" sz="7200" b="1" dirty="0"/>
              <a:t>세부 요소</a:t>
            </a:r>
          </a:p>
        </p:txBody>
      </p:sp>
    </p:spTree>
    <p:extLst>
      <p:ext uri="{BB962C8B-B14F-4D97-AF65-F5344CB8AC3E}">
        <p14:creationId xmlns:p14="http://schemas.microsoft.com/office/powerpoint/2010/main" val="2934416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1177</Words>
  <Application>Microsoft Office PowerPoint</Application>
  <PresentationFormat>와이드스크린</PresentationFormat>
  <Paragraphs>126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맑은 고딕</vt:lpstr>
      <vt:lpstr>휴먼둥근헤드라인</vt:lpstr>
      <vt:lpstr>휴먼매직체</vt:lpstr>
      <vt:lpstr>휴먼모음T</vt:lpstr>
      <vt:lpstr>Arial</vt:lpstr>
      <vt:lpstr>Arial Black</vt:lpstr>
      <vt:lpstr>Arial Rounded MT Bold</vt:lpstr>
      <vt:lpstr>Office 테마</vt:lpstr>
      <vt:lpstr>kakao</vt:lpstr>
      <vt:lpstr>카카오모먼트 성과 높이는 법, 하나 !</vt:lpstr>
      <vt:lpstr>가격</vt:lpstr>
      <vt:lpstr>기간 및 기능성 강조 </vt:lpstr>
      <vt:lpstr>다양한 소구 방식의 결합 </vt:lpstr>
      <vt:lpstr>복잡하고 어려운 단어 선택은 NO</vt:lpstr>
      <vt:lpstr>공신력 있는 인물을 적극 활용</vt:lpstr>
      <vt:lpstr>변화</vt:lpstr>
      <vt:lpstr>카카오모먼트 성과 높이는 법, 둘!</vt:lpstr>
      <vt:lpstr>랜딩페이지</vt:lpstr>
      <vt:lpstr>결제 과정 축소</vt:lpstr>
      <vt:lpstr>카카오모먼트 성과 높이는 법, 셋 !</vt:lpstr>
      <vt:lpstr>적절한 광고 목표 선택</vt:lpstr>
      <vt:lpstr>타겟 설정</vt:lpstr>
      <vt:lpstr>개재 지면 </vt:lpstr>
      <vt:lpstr>kakao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Facebook</dc:title>
  <dc:creator>ampm</dc:creator>
  <cp:lastModifiedBy>ampm</cp:lastModifiedBy>
  <cp:revision>118</cp:revision>
  <dcterms:created xsi:type="dcterms:W3CDTF">2023-01-13T09:51:16Z</dcterms:created>
  <dcterms:modified xsi:type="dcterms:W3CDTF">2023-01-26T01:34:56Z</dcterms:modified>
</cp:coreProperties>
</file>